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73" d="100"/>
          <a:sy n="73" d="100"/>
        </p:scale>
        <p:origin x="-540"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presProps" Target="pres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notesMaster" Target="notesMasters/notesMaster1.xml" /></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11"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712"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713"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714"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15"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716"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8" name="Group 18"/>
          <p:cNvGrpSpPr/>
          <p:nvPr/>
        </p:nvGrpSpPr>
        <p:grpSpPr>
          <a:xfrm>
            <a:off x="546100" y="-4763"/>
            <a:ext cx="5014912" cy="6862763"/>
            <a:chOff x="2928938" y="-4763"/>
            <a:chExt cx="5014912" cy="6862763"/>
          </a:xfrm>
        </p:grpSpPr>
        <p:sp>
          <p:nvSpPr>
            <p:cNvPr id="1048625"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048626"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048627"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048628"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048629"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048630"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1048631"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1048632"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633" name="Date Placeholder 3"/>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34" name="Footer Placeholder 4"/>
          <p:cNvSpPr>
            <a:spLocks noGrp="1"/>
          </p:cNvSpPr>
          <p:nvPr>
            <p:ph type="ftr" sz="quarter" idx="11"/>
          </p:nvPr>
        </p:nvSpPr>
        <p:spPr>
          <a:xfrm>
            <a:off x="5332412" y="5883275"/>
            <a:ext cx="4324044" cy="365125"/>
          </a:xfrm>
        </p:spPr>
        <p:txBody>
          <a:bodyPr/>
          <a:lstStyle/>
          <a:p>
            <a:endParaRPr lang="en-US" dirty="0"/>
          </a:p>
        </p:txBody>
      </p:sp>
      <p:sp>
        <p:nvSpPr>
          <p:cNvPr id="1048635"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680"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1048681"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82"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83" name="Date Placeholder 4"/>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84" name="Footer Placeholder 5"/>
          <p:cNvSpPr>
            <a:spLocks noGrp="1"/>
          </p:cNvSpPr>
          <p:nvPr>
            <p:ph type="ftr" sz="quarter" idx="11"/>
          </p:nvPr>
        </p:nvSpPr>
        <p:spPr/>
        <p:txBody>
          <a:bodyPr/>
          <a:lstStyle/>
          <a:p>
            <a:endParaRPr lang="en-US" dirty="0"/>
          </a:p>
        </p:txBody>
      </p:sp>
      <p:sp>
        <p:nvSpPr>
          <p:cNvPr id="104868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645"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1048646"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47" name="Date Placeholder 3"/>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48" name="Footer Placeholder 4"/>
          <p:cNvSpPr>
            <a:spLocks noGrp="1"/>
          </p:cNvSpPr>
          <p:nvPr>
            <p:ph type="ftr" sz="quarter" idx="11"/>
          </p:nvPr>
        </p:nvSpPr>
        <p:spPr/>
        <p:txBody>
          <a:bodyPr/>
          <a:lstStyle/>
          <a:p>
            <a:endParaRPr lang="en-US" dirty="0"/>
          </a:p>
        </p:txBody>
      </p:sp>
      <p:sp>
        <p:nvSpPr>
          <p:cNvPr id="104864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672"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673"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048674"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675"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8676"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77" name="Date Placeholder 3"/>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78" name="Footer Placeholder 4"/>
          <p:cNvSpPr>
            <a:spLocks noGrp="1"/>
          </p:cNvSpPr>
          <p:nvPr>
            <p:ph type="ftr" sz="quarter" idx="11"/>
          </p:nvPr>
        </p:nvSpPr>
        <p:spPr/>
        <p:txBody>
          <a:bodyPr/>
          <a:lstStyle/>
          <a:p>
            <a:endParaRPr lang="en-US" dirty="0"/>
          </a:p>
        </p:txBody>
      </p:sp>
      <p:sp>
        <p:nvSpPr>
          <p:cNvPr id="104867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640"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1048641"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42" name="Date Placeholder 3"/>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43" name="Footer Placeholder 4"/>
          <p:cNvSpPr>
            <a:spLocks noGrp="1"/>
          </p:cNvSpPr>
          <p:nvPr>
            <p:ph type="ftr" sz="quarter" idx="11"/>
          </p:nvPr>
        </p:nvSpPr>
        <p:spPr/>
        <p:txBody>
          <a:bodyPr/>
          <a:lstStyle/>
          <a:p>
            <a:endParaRPr lang="en-US" dirty="0"/>
          </a:p>
        </p:txBody>
      </p:sp>
      <p:sp>
        <p:nvSpPr>
          <p:cNvPr id="1048644"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048692"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693"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048694"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695"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1048696"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97" name="Date Placeholder 3"/>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98" name="Footer Placeholder 4"/>
          <p:cNvSpPr>
            <a:spLocks noGrp="1"/>
          </p:cNvSpPr>
          <p:nvPr>
            <p:ph type="ftr" sz="quarter" idx="11"/>
          </p:nvPr>
        </p:nvSpPr>
        <p:spPr/>
        <p:txBody>
          <a:bodyPr/>
          <a:lstStyle/>
          <a:p>
            <a:endParaRPr lang="en-US" dirty="0"/>
          </a:p>
        </p:txBody>
      </p:sp>
      <p:sp>
        <p:nvSpPr>
          <p:cNvPr id="104869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1048656"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48657"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1048658"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59" name="Date Placeholder 3"/>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60" name="Footer Placeholder 4"/>
          <p:cNvSpPr>
            <a:spLocks noGrp="1"/>
          </p:cNvSpPr>
          <p:nvPr>
            <p:ph type="ftr" sz="quarter" idx="11"/>
          </p:nvPr>
        </p:nvSpPr>
        <p:spPr/>
        <p:txBody>
          <a:bodyPr/>
          <a:lstStyle/>
          <a:p>
            <a:endParaRPr lang="en-US" dirty="0"/>
          </a:p>
        </p:txBody>
      </p:sp>
      <p:sp>
        <p:nvSpPr>
          <p:cNvPr id="1048661"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06" name="Title 1"/>
          <p:cNvSpPr>
            <a:spLocks noGrp="1"/>
          </p:cNvSpPr>
          <p:nvPr>
            <p:ph type="title"/>
          </p:nvPr>
        </p:nvSpPr>
        <p:spPr/>
        <p:txBody>
          <a:bodyPr/>
          <a:lstStyle>
            <a:lvl1pPr algn="ctr"/>
          </a:lstStyle>
          <a:p>
            <a:r>
              <a:rPr lang="en-US"/>
              <a:t>Click to edit Master title style</a:t>
            </a:r>
            <a:endParaRPr lang="en-US" dirty="0"/>
          </a:p>
        </p:txBody>
      </p:sp>
      <p:sp>
        <p:nvSpPr>
          <p:cNvPr id="1048707"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08" name="Date Placeholder 3"/>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709" name="Footer Placeholder 4"/>
          <p:cNvSpPr>
            <a:spLocks noGrp="1"/>
          </p:cNvSpPr>
          <p:nvPr>
            <p:ph type="ftr" sz="quarter" idx="11"/>
          </p:nvPr>
        </p:nvSpPr>
        <p:spPr/>
        <p:txBody>
          <a:bodyPr/>
          <a:lstStyle/>
          <a:p>
            <a:endParaRPr lang="en-US" dirty="0"/>
          </a:p>
        </p:txBody>
      </p:sp>
      <p:sp>
        <p:nvSpPr>
          <p:cNvPr id="1048710"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67"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1048668"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69" name="Date Placeholder 3"/>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70" name="Footer Placeholder 4"/>
          <p:cNvSpPr>
            <a:spLocks noGrp="1"/>
          </p:cNvSpPr>
          <p:nvPr>
            <p:ph type="ftr" sz="quarter" idx="11"/>
          </p:nvPr>
        </p:nvSpPr>
        <p:spPr/>
        <p:txBody>
          <a:bodyPr/>
          <a:lstStyle/>
          <a:p>
            <a:endParaRPr lang="en-US" dirty="0"/>
          </a:p>
        </p:txBody>
      </p:sp>
      <p:sp>
        <p:nvSpPr>
          <p:cNvPr id="1048671"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00" name="Title 1"/>
          <p:cNvSpPr>
            <a:spLocks noGrp="1"/>
          </p:cNvSpPr>
          <p:nvPr>
            <p:ph type="title"/>
          </p:nvPr>
        </p:nvSpPr>
        <p:spPr/>
        <p:txBody>
          <a:bodyPr/>
          <a:lstStyle/>
          <a:p>
            <a:r>
              <a:rPr lang="en-US"/>
              <a:t>Click to edit Master title style</a:t>
            </a:r>
            <a:endParaRPr lang="en-US" dirty="0"/>
          </a:p>
        </p:txBody>
      </p:sp>
      <p:sp>
        <p:nvSpPr>
          <p:cNvPr id="1048601"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02" name="Date Placeholder 3"/>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03" name="Footer Placeholder 4"/>
          <p:cNvSpPr>
            <a:spLocks noGrp="1"/>
          </p:cNvSpPr>
          <p:nvPr>
            <p:ph type="ftr" sz="quarter" idx="11"/>
          </p:nvPr>
        </p:nvSpPr>
        <p:spPr/>
        <p:txBody>
          <a:bodyPr/>
          <a:lstStyle/>
          <a:p>
            <a:endParaRPr lang="en-US" dirty="0"/>
          </a:p>
        </p:txBody>
      </p:sp>
      <p:sp>
        <p:nvSpPr>
          <p:cNvPr id="1048604"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6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104866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64" name="Date Placeholder 3"/>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65" name="Footer Placeholder 4"/>
          <p:cNvSpPr>
            <a:spLocks noGrp="1"/>
          </p:cNvSpPr>
          <p:nvPr>
            <p:ph type="ftr" sz="quarter" idx="11"/>
          </p:nvPr>
        </p:nvSpPr>
        <p:spPr/>
        <p:txBody>
          <a:bodyPr/>
          <a:lstStyle/>
          <a:p>
            <a:endParaRPr lang="en-US" dirty="0"/>
          </a:p>
        </p:txBody>
      </p:sp>
      <p:sp>
        <p:nvSpPr>
          <p:cNvPr id="104866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86"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1048687"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8"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9" name="Date Placeholder 4"/>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90" name="Footer Placeholder 5"/>
          <p:cNvSpPr>
            <a:spLocks noGrp="1"/>
          </p:cNvSpPr>
          <p:nvPr>
            <p:ph type="ftr" sz="quarter" idx="11"/>
          </p:nvPr>
        </p:nvSpPr>
        <p:spPr/>
        <p:txBody>
          <a:bodyPr/>
          <a:lstStyle/>
          <a:p>
            <a:endParaRPr lang="en-US" dirty="0"/>
          </a:p>
        </p:txBody>
      </p:sp>
      <p:sp>
        <p:nvSpPr>
          <p:cNvPr id="1048691"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587" name="Title 1"/>
          <p:cNvSpPr>
            <a:spLocks noGrp="1"/>
          </p:cNvSpPr>
          <p:nvPr>
            <p:ph type="title"/>
          </p:nvPr>
        </p:nvSpPr>
        <p:spPr/>
        <p:txBody>
          <a:bodyPr/>
          <a:lstStyle/>
          <a:p>
            <a:r>
              <a:rPr lang="en-US"/>
              <a:t>Click to edit Master title style</a:t>
            </a:r>
            <a:endParaRPr lang="en-US" dirty="0"/>
          </a:p>
        </p:txBody>
      </p:sp>
      <p:sp>
        <p:nvSpPr>
          <p:cNvPr id="1048588"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589"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0"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591"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2" name="Date Placeholder 6"/>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593" name="Footer Placeholder 7"/>
          <p:cNvSpPr>
            <a:spLocks noGrp="1"/>
          </p:cNvSpPr>
          <p:nvPr>
            <p:ph type="ftr" sz="quarter" idx="11"/>
          </p:nvPr>
        </p:nvSpPr>
        <p:spPr/>
        <p:txBody>
          <a:bodyPr/>
          <a:lstStyle/>
          <a:p>
            <a:endParaRPr lang="en-US" dirty="0"/>
          </a:p>
        </p:txBody>
      </p:sp>
      <p:sp>
        <p:nvSpPr>
          <p:cNvPr id="1048594"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36" name="Title 1"/>
          <p:cNvSpPr>
            <a:spLocks noGrp="1"/>
          </p:cNvSpPr>
          <p:nvPr>
            <p:ph type="title"/>
          </p:nvPr>
        </p:nvSpPr>
        <p:spPr/>
        <p:txBody>
          <a:bodyPr/>
          <a:lstStyle/>
          <a:p>
            <a:r>
              <a:rPr lang="en-US"/>
              <a:t>Click to edit Master title style</a:t>
            </a:r>
            <a:endParaRPr lang="en-US" dirty="0"/>
          </a:p>
        </p:txBody>
      </p:sp>
      <p:sp>
        <p:nvSpPr>
          <p:cNvPr id="1048637" name="Date Placeholder 2"/>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38" name="Footer Placeholder 3"/>
          <p:cNvSpPr>
            <a:spLocks noGrp="1"/>
          </p:cNvSpPr>
          <p:nvPr>
            <p:ph type="ftr" sz="quarter" idx="11"/>
          </p:nvPr>
        </p:nvSpPr>
        <p:spPr/>
        <p:txBody>
          <a:bodyPr/>
          <a:lstStyle/>
          <a:p>
            <a:endParaRPr lang="en-US" dirty="0"/>
          </a:p>
        </p:txBody>
      </p:sp>
      <p:sp>
        <p:nvSpPr>
          <p:cNvPr id="1048639"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22" name="Date Placeholder 1"/>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23" name="Footer Placeholder 2"/>
          <p:cNvSpPr>
            <a:spLocks noGrp="1"/>
          </p:cNvSpPr>
          <p:nvPr>
            <p:ph type="ftr" sz="quarter" idx="11"/>
          </p:nvPr>
        </p:nvSpPr>
        <p:spPr/>
        <p:txBody>
          <a:bodyPr/>
          <a:lstStyle/>
          <a:p>
            <a:endParaRPr lang="en-US" dirty="0"/>
          </a:p>
        </p:txBody>
      </p:sp>
      <p:sp>
        <p:nvSpPr>
          <p:cNvPr id="104862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00"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1048701"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02"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03" name="Date Placeholder 4"/>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704" name="Footer Placeholder 5"/>
          <p:cNvSpPr>
            <a:spLocks noGrp="1"/>
          </p:cNvSpPr>
          <p:nvPr>
            <p:ph type="ftr" sz="quarter" idx="11"/>
          </p:nvPr>
        </p:nvSpPr>
        <p:spPr/>
        <p:txBody>
          <a:bodyPr/>
          <a:lstStyle/>
          <a:p>
            <a:endParaRPr lang="en-US" dirty="0"/>
          </a:p>
        </p:txBody>
      </p:sp>
      <p:sp>
        <p:nvSpPr>
          <p:cNvPr id="104870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50"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048651"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52"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53" name="Date Placeholder 4"/>
          <p:cNvSpPr>
            <a:spLocks noGrp="1"/>
          </p:cNvSpPr>
          <p:nvPr>
            <p:ph type="dt" sz="half" idx="10"/>
          </p:nvPr>
        </p:nvSpPr>
        <p:spPr/>
        <p:txBody>
          <a:bodyPr/>
          <a:lstStyle/>
          <a:p>
            <a:fld id="{B61BEF0D-F0BB-DE4B-95CE-6DB70DBA9567}" type="datetimeFigureOut">
              <a:rPr lang="en-US" dirty="0"/>
              <a:pPr/>
              <a:t>12/22/2022</a:t>
            </a:fld>
            <a:endParaRPr lang="en-US" dirty="0"/>
          </a:p>
        </p:txBody>
      </p:sp>
      <p:sp>
        <p:nvSpPr>
          <p:cNvPr id="1048654" name="Footer Placeholder 5"/>
          <p:cNvSpPr>
            <a:spLocks noGrp="1"/>
          </p:cNvSpPr>
          <p:nvPr>
            <p:ph type="ftr" sz="quarter" idx="11"/>
          </p:nvPr>
        </p:nvSpPr>
        <p:spPr/>
        <p:txBody>
          <a:bodyPr/>
          <a:lstStyle/>
          <a:p>
            <a:endParaRPr lang="en-US" dirty="0"/>
          </a:p>
        </p:txBody>
      </p:sp>
      <p:sp>
        <p:nvSpPr>
          <p:cNvPr id="104865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2" name="Group 6"/>
          <p:cNvGrpSpPr/>
          <p:nvPr/>
        </p:nvGrpSpPr>
        <p:grpSpPr>
          <a:xfrm>
            <a:off x="150812" y="0"/>
            <a:ext cx="2436813" cy="6858001"/>
            <a:chOff x="1320800" y="0"/>
            <a:chExt cx="2436813" cy="6858001"/>
          </a:xfrm>
        </p:grpSpPr>
        <p:sp>
          <p:nvSpPr>
            <p:cNvPr id="1048576"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048577"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48578"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048579"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048580"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048581"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04858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104858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8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12/22/2022</a:t>
            </a:fld>
            <a:endParaRPr lang="en-US" dirty="0"/>
          </a:p>
        </p:txBody>
      </p:sp>
      <p:sp>
        <p:nvSpPr>
          <p:cNvPr id="104858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104858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Layout" Target="../slideLayouts/slideLayout5.xml" /><Relationship Id="rId4" Type="http://schemas.openxmlformats.org/officeDocument/2006/relationships/image" Target="../media/image4.png"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image" Target="../media/image11.png" /><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5.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2" name="Picture 3"/>
          <p:cNvPicPr>
            <a:picLocks noChangeAspect="1"/>
          </p:cNvPicPr>
          <p:nvPr/>
        </p:nvPicPr>
        <p:blipFill>
          <a:blip r:embed="rId2"/>
          <a:stretch>
            <a:fillRect/>
          </a:stretch>
        </p:blipFill>
        <p:spPr>
          <a:xfrm>
            <a:off x="3972560" y="210446"/>
            <a:ext cx="5019039" cy="1548179"/>
          </a:xfrm>
          <a:prstGeom prst="rect">
            <a:avLst/>
          </a:prstGeom>
        </p:spPr>
      </p:pic>
      <p:sp>
        <p:nvSpPr>
          <p:cNvPr id="1048595" name="Title 4"/>
          <p:cNvSpPr>
            <a:spLocks noGrp="1"/>
          </p:cNvSpPr>
          <p:nvPr>
            <p:ph type="title"/>
          </p:nvPr>
        </p:nvSpPr>
        <p:spPr>
          <a:xfrm>
            <a:off x="1110113" y="2110940"/>
            <a:ext cx="11047961" cy="986431"/>
          </a:xfrm>
        </p:spPr>
        <p:txBody>
          <a:bodyPr>
            <a:noAutofit/>
          </a:bodyPr>
          <a:lstStyle/>
          <a:p>
            <a:r>
              <a:rPr lang="en-US" sz="2400" b="1" dirty="0">
                <a:latin typeface="Arial" panose="020B0604020202020204" pitchFamily="34" charset="0"/>
                <a:cs typeface="Arial" panose="020B0604020202020204" pitchFamily="34" charset="0"/>
              </a:rPr>
              <a:t>DESIGN AND STIMULATION OF COMPACT MONOPOLE ANTENNA FOR UAV APPLICATION</a:t>
            </a:r>
            <a:endParaRPr lang="en-IN" sz="2400" b="1" dirty="0">
              <a:latin typeface="Arial" panose="020B0604020202020204" pitchFamily="34" charset="0"/>
              <a:cs typeface="Arial" panose="020B0604020202020204" pitchFamily="34" charset="0"/>
            </a:endParaRPr>
          </a:p>
        </p:txBody>
      </p:sp>
      <p:sp>
        <p:nvSpPr>
          <p:cNvPr id="1048596" name="Subtitle 5"/>
          <p:cNvSpPr>
            <a:spLocks noGrp="1"/>
          </p:cNvSpPr>
          <p:nvPr>
            <p:ph type="body" idx="1"/>
          </p:nvPr>
        </p:nvSpPr>
        <p:spPr>
          <a:xfrm rot="10800000" flipV="1">
            <a:off x="4232586" y="3469437"/>
            <a:ext cx="5259062" cy="376787"/>
          </a:xfrm>
        </p:spPr>
        <p:txBody>
          <a:bodyPr>
            <a:normAutofit fontScale="25000" lnSpcReduction="20000"/>
          </a:bodyPr>
          <a:lstStyle/>
          <a:p>
            <a:pPr marL="0" indent="0">
              <a:buNone/>
            </a:pPr>
            <a:r>
              <a:rPr lang="en-US" sz="9600" dirty="0">
                <a:solidFill>
                  <a:srgbClr val="FF0000"/>
                </a:solidFill>
              </a:rPr>
              <a:t> </a:t>
            </a:r>
            <a:endParaRPr lang="en-US" sz="23900" dirty="0">
              <a:solidFill>
                <a:srgbClr val="FF0000"/>
              </a:solidFill>
            </a:endParaRPr>
          </a:p>
          <a:p>
            <a:pPr marL="0" indent="0">
              <a:buNone/>
            </a:pPr>
            <a:endParaRPr lang="en-US" sz="5000" dirty="0">
              <a:solidFill>
                <a:srgbClr val="FF0000"/>
              </a:solidFill>
            </a:endParaRPr>
          </a:p>
          <a:p>
            <a:pPr marL="0" indent="0">
              <a:buNone/>
            </a:pPr>
            <a:r>
              <a:rPr lang="en-US" sz="9600" dirty="0">
                <a:solidFill>
                  <a:srgbClr val="FF0000"/>
                </a:solidFill>
                <a:latin typeface="Arial" panose="020B0604020202020204" pitchFamily="34" charset="0"/>
                <a:cs typeface="Arial" panose="020B0604020202020204" pitchFamily="34" charset="0"/>
              </a:rPr>
              <a:t>       BATCH NO : 40</a:t>
            </a:r>
          </a:p>
        </p:txBody>
      </p:sp>
      <p:sp>
        <p:nvSpPr>
          <p:cNvPr id="1048597" name="Content Placeholder 6"/>
          <p:cNvSpPr>
            <a:spLocks noGrp="1"/>
          </p:cNvSpPr>
          <p:nvPr>
            <p:ph sz="half" idx="2"/>
          </p:nvPr>
        </p:nvSpPr>
        <p:spPr>
          <a:xfrm>
            <a:off x="1261535" y="4740864"/>
            <a:ext cx="4348608" cy="2156685"/>
          </a:xfrm>
        </p:spPr>
        <p:txBody>
          <a:bodyPr>
            <a:noAutofit/>
          </a:bodyPr>
          <a:lstStyle/>
          <a:p>
            <a:pPr marL="0" indent="0">
              <a:buNone/>
            </a:pPr>
            <a:r>
              <a:rPr lang="en-US" sz="2400" dirty="0"/>
              <a:t>GUIDED BY :</a:t>
            </a:r>
          </a:p>
          <a:p>
            <a:pPr marL="0" indent="0">
              <a:buNone/>
            </a:pPr>
            <a:r>
              <a:rPr lang="en-US" sz="2400" dirty="0"/>
              <a:t>             DR.S.JEGADEESAN</a:t>
            </a:r>
          </a:p>
          <a:p>
            <a:pPr marL="0" indent="0">
              <a:buNone/>
            </a:pPr>
            <a:r>
              <a:rPr lang="en-US" sz="2400" dirty="0"/>
              <a:t>                                  </a:t>
            </a:r>
            <a:endParaRPr lang="en-IN" sz="2400" dirty="0">
              <a:latin typeface="Arial" panose="020B0604020202020204" pitchFamily="34" charset="0"/>
              <a:cs typeface="Arial" panose="020B0604020202020204" pitchFamily="34" charset="0"/>
            </a:endParaRPr>
          </a:p>
          <a:p>
            <a:pPr marL="0" indent="0">
              <a:buNone/>
            </a:pPr>
            <a:r>
              <a:rPr lang="en-US" sz="2400" dirty="0"/>
              <a:t>                 </a:t>
            </a:r>
            <a:r>
              <a:rPr lang="en-US" sz="2400" dirty="0">
                <a:latin typeface="Arial" pitchFamily="34" charset="0"/>
                <a:cs typeface="Arial" pitchFamily="34" charset="0"/>
              </a:rPr>
              <a:t>Date : 26.11.2022</a:t>
            </a:r>
            <a:r>
              <a:rPr lang="en-US" sz="2400" dirty="0"/>
              <a:t>              </a:t>
            </a:r>
            <a:endParaRPr lang="en-IN" sz="2400" dirty="0">
              <a:latin typeface="Arial" panose="020B0604020202020204" pitchFamily="34" charset="0"/>
              <a:cs typeface="Arial" panose="020B0604020202020204" pitchFamily="34" charset="0"/>
            </a:endParaRPr>
          </a:p>
        </p:txBody>
      </p:sp>
      <p:sp>
        <p:nvSpPr>
          <p:cNvPr id="1048598" name="Text Placeholder 7"/>
          <p:cNvSpPr>
            <a:spLocks noGrp="1"/>
          </p:cNvSpPr>
          <p:nvPr>
            <p:ph type="body" sz="quarter" idx="3"/>
          </p:nvPr>
        </p:nvSpPr>
        <p:spPr>
          <a:xfrm>
            <a:off x="6698904" y="4010359"/>
            <a:ext cx="4622537" cy="576262"/>
          </a:xfrm>
        </p:spPr>
        <p:txBody>
          <a:bodyPr/>
          <a:lstStyle/>
          <a:p>
            <a:r>
              <a:rPr lang="en-US" sz="2400" dirty="0">
                <a:solidFill>
                  <a:schemeClr val="tx1"/>
                </a:solidFill>
              </a:rPr>
              <a:t>TEAM  MEMBERS:</a:t>
            </a:r>
          </a:p>
        </p:txBody>
      </p:sp>
      <p:sp>
        <p:nvSpPr>
          <p:cNvPr id="1048599" name="Content Placeholder 8"/>
          <p:cNvSpPr>
            <a:spLocks noGrp="1"/>
          </p:cNvSpPr>
          <p:nvPr>
            <p:ph sz="quarter" idx="4"/>
          </p:nvPr>
        </p:nvSpPr>
        <p:spPr>
          <a:xfrm>
            <a:off x="7209546" y="4586621"/>
            <a:ext cx="4895056" cy="2455862"/>
          </a:xfrm>
        </p:spPr>
        <p:txBody>
          <a:bodyPr>
            <a:normAutofit/>
          </a:bodyPr>
          <a:lstStyle/>
          <a:p>
            <a:pPr marL="0" indent="0">
              <a:buNone/>
            </a:pPr>
            <a:r>
              <a:rPr lang="en-US" dirty="0">
                <a:latin typeface="Arial" panose="020B0604020202020204" pitchFamily="34" charset="0"/>
                <a:cs typeface="Arial" panose="020B0604020202020204" pitchFamily="34" charset="0"/>
              </a:rPr>
              <a:t>T.RATHIPRIYA            (927621BEC162)</a:t>
            </a:r>
          </a:p>
          <a:p>
            <a:pPr marL="0" indent="0">
              <a:buNone/>
            </a:pPr>
            <a:r>
              <a:rPr lang="en-US" dirty="0">
                <a:latin typeface="Arial" panose="020B0604020202020204" pitchFamily="34" charset="0"/>
                <a:cs typeface="Arial" panose="020B0604020202020204" pitchFamily="34" charset="0"/>
              </a:rPr>
              <a:t>B.RUBAA                    (927621BEC167)</a:t>
            </a:r>
          </a:p>
          <a:p>
            <a:pPr marL="0" indent="0">
              <a:buNone/>
            </a:pPr>
            <a:r>
              <a:rPr lang="en-US" dirty="0">
                <a:latin typeface="Arial" panose="020B0604020202020204" pitchFamily="34" charset="0"/>
                <a:cs typeface="Arial" panose="020B0604020202020204" pitchFamily="34" charset="0"/>
              </a:rPr>
              <a:t>S.SANCHANA SRI      (927621BEC170)</a:t>
            </a:r>
          </a:p>
          <a:p>
            <a:pPr marL="0" indent="0">
              <a:buNone/>
            </a:pPr>
            <a:r>
              <a:rPr lang="en-US" dirty="0">
                <a:latin typeface="Arial" panose="020B0604020202020204" pitchFamily="34" charset="0"/>
                <a:cs typeface="Arial" panose="020B0604020202020204" pitchFamily="34" charset="0"/>
              </a:rPr>
              <a:t>M.SANGAVI                 (927621BEC172)</a:t>
            </a:r>
            <a:endParaRPr lang="en-IN" dirty="0">
              <a:latin typeface="Arial" panose="020B0604020202020204" pitchFamily="34" charset="0"/>
              <a:cs typeface="Arial" panose="020B0604020202020204" pitchFamily="34" charset="0"/>
            </a:endParaRPr>
          </a:p>
        </p:txBody>
      </p:sp>
      <p:pic>
        <p:nvPicPr>
          <p:cNvPr id="2097153" name="Picture 9"/>
          <p:cNvPicPr>
            <a:picLocks noChangeAspect="1"/>
          </p:cNvPicPr>
          <p:nvPr/>
        </p:nvPicPr>
        <p:blipFill rotWithShape="1">
          <a:blip r:embed="rId3"/>
          <a:srcRect/>
          <a:stretch>
            <a:fillRect/>
          </a:stretch>
        </p:blipFill>
        <p:spPr>
          <a:xfrm>
            <a:off x="9350645" y="59739"/>
            <a:ext cx="2394315" cy="1809702"/>
          </a:xfrm>
          <a:prstGeom prst="rect">
            <a:avLst/>
          </a:prstGeom>
        </p:spPr>
      </p:pic>
      <p:pic>
        <p:nvPicPr>
          <p:cNvPr id="2097154" name="Picture 1"/>
          <p:cNvPicPr>
            <a:picLocks noChangeAspect="1"/>
          </p:cNvPicPr>
          <p:nvPr/>
        </p:nvPicPr>
        <p:blipFill rotWithShape="1">
          <a:blip r:embed="rId4"/>
          <a:srcRect l="11283" r="15852"/>
          <a:stretch>
            <a:fillRect/>
          </a:stretch>
        </p:blipFill>
        <p:spPr>
          <a:xfrm>
            <a:off x="1684065" y="210446"/>
            <a:ext cx="1929449" cy="154817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8" name="Title 1"/>
          <p:cNvSpPr>
            <a:spLocks noGrp="1"/>
          </p:cNvSpPr>
          <p:nvPr>
            <p:ph type="title"/>
          </p:nvPr>
        </p:nvSpPr>
        <p:spPr>
          <a:xfrm>
            <a:off x="3463608" y="375920"/>
            <a:ext cx="5264784" cy="1018539"/>
          </a:xfrm>
        </p:spPr>
        <p:txBody>
          <a:bodyPr/>
          <a:lstStyle/>
          <a:p>
            <a:r>
              <a:rPr lang="en-US" dirty="0">
                <a:latin typeface="Arial" panose="020B0604020202020204" pitchFamily="34" charset="0"/>
                <a:cs typeface="Arial" panose="020B0604020202020204" pitchFamily="34" charset="0"/>
              </a:rPr>
              <a:t>UAV  APPLICATION</a:t>
            </a:r>
            <a:endParaRPr lang="en-IN" dirty="0">
              <a:latin typeface="Arial" panose="020B0604020202020204" pitchFamily="34" charset="0"/>
              <a:cs typeface="Arial" panose="020B0604020202020204" pitchFamily="34" charset="0"/>
            </a:endParaRPr>
          </a:p>
        </p:txBody>
      </p:sp>
      <p:sp>
        <p:nvSpPr>
          <p:cNvPr id="1048619" name="Content Placeholder 2"/>
          <p:cNvSpPr>
            <a:spLocks noGrp="1"/>
          </p:cNvSpPr>
          <p:nvPr>
            <p:ph idx="1"/>
          </p:nvPr>
        </p:nvSpPr>
        <p:spPr>
          <a:xfrm>
            <a:off x="1522096" y="1534160"/>
            <a:ext cx="10476864" cy="5029200"/>
          </a:xfrm>
        </p:spPr>
        <p:txBody>
          <a:bodyPr>
            <a:normAutofit lnSpcReduction="10000"/>
          </a:bodyPr>
          <a:lstStyle/>
          <a:p>
            <a:pPr marL="0" indent="0">
              <a:buNone/>
            </a:pPr>
            <a:r>
              <a:rPr lang="en-US" dirty="0">
                <a:latin typeface="Arial" panose="020B0604020202020204" pitchFamily="34" charset="0"/>
                <a:cs typeface="Arial" panose="020B0604020202020204" pitchFamily="34" charset="0"/>
              </a:rPr>
              <a:t>Antennas are the most important electronic components of any UAV for they allow the vehicle to transmit information and to receive information from other systems, as well as the people on the ground.</a:t>
            </a:r>
          </a:p>
          <a:p>
            <a:pPr marL="0" indent="0">
              <a:buNone/>
            </a:pP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ADVANTAGES IN UAV</a:t>
            </a:r>
          </a:p>
          <a:p>
            <a:pPr marL="0" indent="0">
              <a:buNone/>
            </a:pPr>
            <a:r>
              <a:rPr lang="en-US" dirty="0">
                <a:latin typeface="Arial" panose="020B0604020202020204" pitchFamily="34" charset="0"/>
                <a:cs typeface="Arial" panose="020B0604020202020204" pitchFamily="34" charset="0"/>
              </a:rPr>
              <a:t>          Reduced volume and lighter structures.</a:t>
            </a:r>
          </a:p>
          <a:p>
            <a:pPr marL="0" indent="0">
              <a:buNone/>
            </a:pPr>
            <a:r>
              <a:rPr lang="en-US" dirty="0">
                <a:latin typeface="Arial" panose="020B0604020202020204" pitchFamily="34" charset="0"/>
                <a:cs typeface="Arial" panose="020B0604020202020204" pitchFamily="34" charset="0"/>
              </a:rPr>
              <a:t>          Suitable for use in planar arrays.</a:t>
            </a:r>
          </a:p>
          <a:p>
            <a:pPr marL="0" indent="0">
              <a:buNone/>
            </a:pPr>
            <a:r>
              <a:rPr lang="en-US" dirty="0">
                <a:latin typeface="Arial" panose="020B0604020202020204" pitchFamily="34" charset="0"/>
                <a:cs typeface="Arial" panose="020B0604020202020204" pitchFamily="34" charset="0"/>
              </a:rPr>
              <a:t>          Easy to adapt to different surfaces for mounting, if the substrate is    flexible.</a:t>
            </a:r>
          </a:p>
          <a:p>
            <a:pPr marL="0" indent="0">
              <a:buNone/>
            </a:pPr>
            <a:r>
              <a:rPr lang="en-US" dirty="0">
                <a:latin typeface="Arial" panose="020B0604020202020204" pitchFamily="34" charset="0"/>
                <a:cs typeface="Arial" panose="020B0604020202020204" pitchFamily="34" charset="0"/>
              </a:rPr>
              <a:t>          </a:t>
            </a:r>
          </a:p>
          <a:p>
            <a:pPr marL="0" indent="0">
              <a:buNone/>
            </a:pPr>
            <a:r>
              <a:rPr lang="en-US" dirty="0">
                <a:latin typeface="Arial" panose="020B0604020202020204" pitchFamily="34" charset="0"/>
                <a:cs typeface="Arial" panose="020B0604020202020204" pitchFamily="34" charset="0"/>
              </a:rPr>
              <a:t>         </a:t>
            </a:r>
            <a:endParaRPr lang="en-IN" dirty="0">
              <a:latin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0" name="Title 1"/>
          <p:cNvSpPr>
            <a:spLocks noGrp="1"/>
          </p:cNvSpPr>
          <p:nvPr>
            <p:ph type="title"/>
          </p:nvPr>
        </p:nvSpPr>
        <p:spPr>
          <a:xfrm>
            <a:off x="4846320" y="177801"/>
            <a:ext cx="3222624" cy="858520"/>
          </a:xfrm>
        </p:spPr>
        <p:txBody>
          <a:bodyPr/>
          <a:lstStyle/>
          <a:p>
            <a:r>
              <a:rPr lang="en-US" dirty="0"/>
              <a:t>REFERENCE</a:t>
            </a:r>
            <a:endParaRPr lang="en-IN" dirty="0"/>
          </a:p>
        </p:txBody>
      </p:sp>
      <p:sp>
        <p:nvSpPr>
          <p:cNvPr id="1048621" name="Content Placeholder 2"/>
          <p:cNvSpPr>
            <a:spLocks noGrp="1"/>
          </p:cNvSpPr>
          <p:nvPr>
            <p:ph idx="1"/>
          </p:nvPr>
        </p:nvSpPr>
        <p:spPr>
          <a:xfrm>
            <a:off x="3292791" y="2550161"/>
            <a:ext cx="8899209" cy="2692400"/>
          </a:xfrm>
        </p:spPr>
        <p:txBody>
          <a:bodyPr>
            <a:noAutofit/>
          </a:bodyPr>
          <a:lstStyle/>
          <a:p>
            <a:pPr marL="0" indent="0">
              <a:buNone/>
            </a:pPr>
            <a:r>
              <a:rPr lang="en-IN" sz="1600" dirty="0">
                <a:latin typeface="Arial" panose="020B0604020202020204" pitchFamily="34" charset="0"/>
                <a:cs typeface="Arial" panose="020B0604020202020204" pitchFamily="34" charset="0"/>
              </a:rPr>
              <a:t>[1] R. Zaker, C. Ghobadi, and J. Nourinia, “Bandwidth enhancement of</a:t>
            </a:r>
          </a:p>
          <a:p>
            <a:pPr marL="0" indent="0">
              <a:buNone/>
            </a:pPr>
            <a:r>
              <a:rPr lang="en-IN" sz="1600" dirty="0">
                <a:latin typeface="Arial" panose="020B0604020202020204" pitchFamily="34" charset="0"/>
                <a:cs typeface="Arial" panose="020B0604020202020204" pitchFamily="34" charset="0"/>
              </a:rPr>
              <a:t>novel compact single and dual band-notched printed monopole antenna</a:t>
            </a:r>
          </a:p>
          <a:p>
            <a:pPr marL="0" indent="0">
              <a:buNone/>
            </a:pPr>
            <a:r>
              <a:rPr lang="en-IN" sz="1600" dirty="0">
                <a:latin typeface="Arial" panose="020B0604020202020204" pitchFamily="34" charset="0"/>
                <a:cs typeface="Arial" panose="020B0604020202020204" pitchFamily="34" charset="0"/>
              </a:rPr>
              <a:t>with a pair of L-shaped slots,” IEEE Trans. Antennas Propag., vol. 57,</a:t>
            </a:r>
          </a:p>
          <a:p>
            <a:pPr marL="0" indent="0">
              <a:buNone/>
            </a:pPr>
            <a:r>
              <a:rPr lang="en-IN" sz="1600" dirty="0">
                <a:latin typeface="Arial" panose="020B0604020202020204" pitchFamily="34" charset="0"/>
                <a:cs typeface="Arial" panose="020B0604020202020204" pitchFamily="34" charset="0"/>
              </a:rPr>
              <a:t>no. 12, pp. 3978–3983, Dec. 2009.</a:t>
            </a:r>
          </a:p>
          <a:p>
            <a:pPr marL="0" indent="0">
              <a:buNone/>
            </a:pPr>
            <a:r>
              <a:rPr lang="en-IN" sz="1600" dirty="0">
                <a:latin typeface="Arial" panose="020B0604020202020204" pitchFamily="34" charset="0"/>
                <a:cs typeface="Arial" panose="020B0604020202020204" pitchFamily="34" charset="0"/>
              </a:rPr>
              <a:t>[2] H.-J. Zhou, B.-H. Sun, Q.-Z. Liu, and J.-Y. Deng, “Implementation</a:t>
            </a:r>
          </a:p>
          <a:p>
            <a:pPr marL="0" indent="0">
              <a:buNone/>
            </a:pPr>
            <a:r>
              <a:rPr lang="en-IN" sz="1600" dirty="0">
                <a:latin typeface="Arial" panose="020B0604020202020204" pitchFamily="34" charset="0"/>
                <a:cs typeface="Arial" panose="020B0604020202020204" pitchFamily="34" charset="0"/>
              </a:rPr>
              <a:t>and investigation of U-shaped aperture UWB antenna with dual band-</a:t>
            </a:r>
          </a:p>
          <a:p>
            <a:pPr marL="0" indent="0">
              <a:buNone/>
            </a:pPr>
            <a:r>
              <a:rPr lang="en-IN" sz="1600" dirty="0">
                <a:latin typeface="Arial" panose="020B0604020202020204" pitchFamily="34" charset="0"/>
                <a:cs typeface="Arial" panose="020B0604020202020204" pitchFamily="34" charset="0"/>
              </a:rPr>
              <a:t>notched characteristics,” Electron. Lett., vol. 44, no. 24, pp. 1387–1388,</a:t>
            </a:r>
          </a:p>
          <a:p>
            <a:pPr marL="0" indent="0">
              <a:buNone/>
            </a:pPr>
            <a:r>
              <a:rPr lang="en-IN" sz="1600" dirty="0">
                <a:latin typeface="Arial" panose="020B0604020202020204" pitchFamily="34" charset="0"/>
                <a:cs typeface="Arial" panose="020B0604020202020204" pitchFamily="34" charset="0"/>
              </a:rPr>
              <a:t>Nov. 2008.</a:t>
            </a:r>
          </a:p>
          <a:p>
            <a:pPr marL="0" indent="0">
              <a:buNone/>
            </a:pPr>
            <a:r>
              <a:rPr lang="en-IN" sz="1600" dirty="0">
                <a:latin typeface="Arial" panose="020B0604020202020204" pitchFamily="34" charset="0"/>
                <a:cs typeface="Arial" panose="020B0604020202020204" pitchFamily="34" charset="0"/>
              </a:rPr>
              <a:t>[3] J.-W. Jang and H.-Y. Hwang, “An improved band-rejection UWB</a:t>
            </a:r>
          </a:p>
          <a:p>
            <a:pPr marL="0" indent="0">
              <a:buNone/>
            </a:pPr>
            <a:r>
              <a:rPr lang="en-IN" sz="1600" dirty="0">
                <a:latin typeface="Arial" panose="020B0604020202020204" pitchFamily="34" charset="0"/>
                <a:cs typeface="Arial" panose="020B0604020202020204" pitchFamily="34" charset="0"/>
              </a:rPr>
              <a:t>antenna with resonant patches and a slot,” IEEE Antennas Wireless</a:t>
            </a:r>
          </a:p>
          <a:p>
            <a:pPr marL="0" indent="0">
              <a:buNone/>
            </a:pPr>
            <a:r>
              <a:rPr lang="en-IN" sz="1600" dirty="0">
                <a:latin typeface="Arial" panose="020B0604020202020204" pitchFamily="34" charset="0"/>
                <a:cs typeface="Arial" panose="020B0604020202020204" pitchFamily="34" charset="0"/>
              </a:rPr>
              <a:t>Propag. Lett., vol. 8, pp. 299–302, 2009.</a:t>
            </a:r>
          </a:p>
          <a:p>
            <a:pPr marL="0" indent="0">
              <a:buNone/>
            </a:pPr>
            <a:r>
              <a:rPr lang="en-IN" sz="1600" dirty="0">
                <a:latin typeface="Arial" panose="020B0604020202020204" pitchFamily="34" charset="0"/>
                <a:cs typeface="Arial" panose="020B0604020202020204" pitchFamily="34" charset="0"/>
              </a:rPr>
              <a:t>[4] T. Dissanayake and K. P. Esselle, “Prediction of the notch frequency</a:t>
            </a:r>
          </a:p>
          <a:p>
            <a:pPr marL="0" indent="0">
              <a:buNone/>
            </a:pPr>
            <a:r>
              <a:rPr lang="en-IN" sz="1600" dirty="0">
                <a:latin typeface="Arial" panose="020B0604020202020204" pitchFamily="34" charset="0"/>
                <a:cs typeface="Arial" panose="020B0604020202020204" pitchFamily="34" charset="0"/>
              </a:rPr>
              <a:t>of slot loaded printed UWB antennas,” IEEE Trans. Antennas Propag.,</a:t>
            </a:r>
          </a:p>
          <a:p>
            <a:pPr marL="0" indent="0">
              <a:buNone/>
            </a:pPr>
            <a:r>
              <a:rPr lang="en-IN" sz="1600" dirty="0">
                <a:latin typeface="Arial" panose="020B0604020202020204" pitchFamily="34" charset="0"/>
                <a:cs typeface="Arial" panose="020B0604020202020204" pitchFamily="34" charset="0"/>
              </a:rPr>
              <a:t>vol. 55, no. 11, pp. 3320–3325, Nov. 2007.</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0" name="Content Placeholder 14"/>
          <p:cNvPicPr>
            <a:picLocks noGrp="1" noChangeAspect="1"/>
          </p:cNvPicPr>
          <p:nvPr>
            <p:ph sz="half" idx="4294967295"/>
          </p:nvPr>
        </p:nvPicPr>
        <p:blipFill>
          <a:blip r:embed="rId2"/>
          <a:stretch>
            <a:fillRect/>
          </a:stretch>
        </p:blipFill>
        <p:spPr>
          <a:xfrm>
            <a:off x="0" y="3335338"/>
            <a:ext cx="4894263" cy="2455862"/>
          </a:xfrm>
        </p:spPr>
      </p:pic>
      <p:pic>
        <p:nvPicPr>
          <p:cNvPr id="2097161" name="Picture 19"/>
          <p:cNvPicPr>
            <a:picLocks noChangeAspect="1"/>
          </p:cNvPicPr>
          <p:nvPr/>
        </p:nvPicPr>
        <p:blipFill>
          <a:blip r:embed="rId3"/>
          <a:stretch>
            <a:fillRect/>
          </a:stretch>
        </p:blipFill>
        <p:spPr>
          <a:xfrm>
            <a:off x="2923430" y="478880"/>
            <a:ext cx="7617220" cy="57129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5" name="Title 1"/>
          <p:cNvSpPr>
            <a:spLocks noGrp="1"/>
          </p:cNvSpPr>
          <p:nvPr>
            <p:ph type="title"/>
          </p:nvPr>
        </p:nvSpPr>
        <p:spPr>
          <a:xfrm>
            <a:off x="4700426" y="210820"/>
            <a:ext cx="3788729" cy="797560"/>
          </a:xfrm>
        </p:spPr>
        <p:txBody>
          <a:bodyPr/>
          <a:lstStyle/>
          <a:p>
            <a:r>
              <a:rPr lang="en-US" dirty="0">
                <a:latin typeface="Arial" panose="020B0604020202020204" pitchFamily="34" charset="0"/>
                <a:cs typeface="Arial" panose="020B0604020202020204" pitchFamily="34" charset="0"/>
              </a:rPr>
              <a:t>ABSTRACT</a:t>
            </a:r>
            <a:endParaRPr lang="en-IN" dirty="0">
              <a:latin typeface="Arial" panose="020B0604020202020204" pitchFamily="34" charset="0"/>
              <a:cs typeface="Arial" panose="020B0604020202020204" pitchFamily="34" charset="0"/>
            </a:endParaRPr>
          </a:p>
        </p:txBody>
      </p:sp>
      <p:sp>
        <p:nvSpPr>
          <p:cNvPr id="1048606" name="Content Placeholder 2"/>
          <p:cNvSpPr>
            <a:spLocks noGrp="1" noRot="1" noChangeAspect="1" noMove="1" noResize="1" noEditPoints="1" noAdjustHandles="1" noChangeArrowheads="1" noChangeShapeType="1" noTextEdit="1"/>
          </p:cNvSpPr>
          <p:nvPr>
            <p:ph idx="1"/>
          </p:nvPr>
        </p:nvSpPr>
        <p:spPr>
          <a:xfrm>
            <a:off x="2489200" y="1584960"/>
            <a:ext cx="8922383" cy="4663440"/>
          </a:xfrm>
          <a:blipFill>
            <a:blip r:embed="rId2"/>
            <a:stretch>
              <a:fillRect l="-1025" t="-4444" r="-1571"/>
            </a:stretch>
          </a:blipFill>
        </p:spPr>
        <p:txBody>
          <a:bodyPr/>
          <a:lstStyle/>
          <a:p>
            <a:r>
              <a:rPr lang="en-IN">
                <a:noFill/>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
          <p:cNvSpPr>
            <a:spLocks noGrp="1"/>
          </p:cNvSpPr>
          <p:nvPr>
            <p:ph type="title"/>
          </p:nvPr>
        </p:nvSpPr>
        <p:spPr>
          <a:xfrm>
            <a:off x="755444" y="350922"/>
            <a:ext cx="12230457" cy="1752599"/>
          </a:xfrm>
        </p:spPr>
        <p:txBody>
          <a:bodyPr>
            <a:normAutofit/>
          </a:bodyPr>
          <a:lstStyle/>
          <a:p>
            <a:r>
              <a:rPr lang="en-US" sz="3600" dirty="0">
                <a:solidFill>
                  <a:srgbClr val="FF0000"/>
                </a:solidFill>
                <a:latin typeface="Arial" panose="020B0604020202020204" pitchFamily="34" charset="0"/>
                <a:cs typeface="Arial" panose="020B0604020202020204" pitchFamily="34" charset="0"/>
              </a:rPr>
              <a:t> </a:t>
            </a:r>
            <a:endParaRPr lang="en-IN" sz="3600" dirty="0">
              <a:solidFill>
                <a:srgbClr val="FF0000"/>
              </a:solidFill>
              <a:latin typeface="Arial" panose="020B0604020202020204" pitchFamily="34" charset="0"/>
              <a:cs typeface="Arial" panose="020B0604020202020204" pitchFamily="34" charset="0"/>
            </a:endParaRPr>
          </a:p>
        </p:txBody>
      </p:sp>
      <p:sp>
        <p:nvSpPr>
          <p:cNvPr id="1048608" name="Text Placeholder 2"/>
          <p:cNvSpPr>
            <a:spLocks noGrp="1"/>
          </p:cNvSpPr>
          <p:nvPr>
            <p:ph type="body" idx="1"/>
          </p:nvPr>
        </p:nvSpPr>
        <p:spPr>
          <a:xfrm>
            <a:off x="1318189" y="1636479"/>
            <a:ext cx="4607188" cy="576262"/>
          </a:xfrm>
        </p:spPr>
        <p:txBody>
          <a:bodyPr/>
          <a:lstStyle/>
          <a:p>
            <a:r>
              <a:rPr lang="en-US" sz="4000" dirty="0">
                <a:solidFill>
                  <a:schemeClr val="tx1"/>
                </a:solidFill>
                <a:latin typeface="Arial" panose="020B0604020202020204" pitchFamily="34" charset="0"/>
                <a:cs typeface="Arial" panose="020B0604020202020204" pitchFamily="34" charset="0"/>
              </a:rPr>
              <a:t>OBJECTIVE</a:t>
            </a:r>
            <a:endParaRPr lang="en-IN" sz="4000" dirty="0">
              <a:solidFill>
                <a:schemeClr val="tx1"/>
              </a:solidFill>
              <a:latin typeface="Arial" panose="020B0604020202020204" pitchFamily="34" charset="0"/>
              <a:cs typeface="Arial" panose="020B0604020202020204" pitchFamily="34" charset="0"/>
            </a:endParaRPr>
          </a:p>
        </p:txBody>
      </p:sp>
      <p:sp>
        <p:nvSpPr>
          <p:cNvPr id="1048609" name="Content Placeholder 3"/>
          <p:cNvSpPr>
            <a:spLocks noGrp="1"/>
          </p:cNvSpPr>
          <p:nvPr>
            <p:ph sz="half" idx="2"/>
          </p:nvPr>
        </p:nvSpPr>
        <p:spPr>
          <a:xfrm>
            <a:off x="1920240" y="2692400"/>
            <a:ext cx="4775200" cy="4358640"/>
          </a:xfrm>
        </p:spPr>
        <p:txBody>
          <a:bodyPr>
            <a:normAutofit/>
          </a:bodyPr>
          <a:lstStyle/>
          <a:p>
            <a:pPr marL="0" indent="0">
              <a:buNone/>
            </a:pPr>
            <a:r>
              <a:rPr lang="en-US" sz="2800" dirty="0">
                <a:latin typeface="Arial" panose="020B0604020202020204" pitchFamily="34" charset="0"/>
                <a:cs typeface="Arial" panose="020B0604020202020204" pitchFamily="34" charset="0"/>
              </a:rPr>
              <a:t>To Design a Compact Monopole Antenna using High Frequency Structure Simulator(HFSS) for UAV applications.</a:t>
            </a:r>
            <a:endParaRPr lang="en-IN" sz="2800" dirty="0">
              <a:latin typeface="Arial" panose="020B0604020202020204" pitchFamily="34" charset="0"/>
              <a:cs typeface="Arial" panose="020B0604020202020204" pitchFamily="34" charset="0"/>
            </a:endParaRPr>
          </a:p>
        </p:txBody>
      </p:sp>
      <p:pic>
        <p:nvPicPr>
          <p:cNvPr id="2097155" name="Picture 5"/>
          <p:cNvPicPr>
            <a:picLocks noChangeAspect="1"/>
          </p:cNvPicPr>
          <p:nvPr/>
        </p:nvPicPr>
        <p:blipFill rotWithShape="1">
          <a:blip r:embed="rId2"/>
          <a:srcRect l="48295" t="28148" r="32000" b="33481"/>
          <a:stretch>
            <a:fillRect/>
          </a:stretch>
        </p:blipFill>
        <p:spPr>
          <a:xfrm>
            <a:off x="7264400" y="1757680"/>
            <a:ext cx="4775200" cy="44704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0" name="Title 1"/>
          <p:cNvSpPr>
            <a:spLocks noGrp="1"/>
          </p:cNvSpPr>
          <p:nvPr>
            <p:ph type="title"/>
          </p:nvPr>
        </p:nvSpPr>
        <p:spPr>
          <a:xfrm>
            <a:off x="5151120" y="-139809"/>
            <a:ext cx="3078956" cy="1958449"/>
          </a:xfrm>
        </p:spPr>
        <p:txBody>
          <a:bodyPr/>
          <a:lstStyle/>
          <a:p>
            <a:r>
              <a:rPr lang="en-US" dirty="0"/>
              <a:t>ANTENNA</a:t>
            </a:r>
            <a:endParaRPr lang="en-IN" dirty="0"/>
          </a:p>
        </p:txBody>
      </p:sp>
      <p:sp>
        <p:nvSpPr>
          <p:cNvPr id="1048611" name="Content Placeholder 3"/>
          <p:cNvSpPr>
            <a:spLocks noGrp="1"/>
          </p:cNvSpPr>
          <p:nvPr>
            <p:ph sz="half" idx="2"/>
          </p:nvPr>
        </p:nvSpPr>
        <p:spPr>
          <a:xfrm>
            <a:off x="2289533" y="1633110"/>
            <a:ext cx="9660835" cy="4261899"/>
          </a:xfrm>
        </p:spPr>
        <p:txBody>
          <a:bodyPr>
            <a:normAutofit fontScale="96429" lnSpcReduction="10000"/>
          </a:bodyPr>
          <a:lstStyle/>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Antennas are key components of any wireless system.</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 antenna is a device that receives or transmits electromagnetic waves.</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 antenna is a one type of transducer that converts electrical energy into electromagnetic energy in the form of electromagnetic waves.</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Antennas are required by any radio receiver or transmitter to couple its electrical connection to the electromagnetic field.</a:t>
            </a:r>
            <a:endParaRPr lang="en-IN" sz="2800" dirty="0">
              <a:latin typeface="Arial" panose="020B0604020202020204" pitchFamily="34" charset="0"/>
              <a:cs typeface="Arial" panose="020B0604020202020204" pitchFamily="34" charset="0"/>
            </a:endParaRPr>
          </a:p>
          <a:p>
            <a:pPr>
              <a:buFont typeface="Wingdings" panose="05000000000000000000" pitchFamily="2" charset="2"/>
              <a:buChar char="Ø"/>
            </a:pPr>
            <a:endParaRPr lang="en-US" sz="2800" dirty="0">
              <a:latin typeface="Arial" panose="020B0604020202020204" pitchFamily="34" charset="0"/>
              <a:cs typeface="Arial" panose="020B0604020202020204" pitchFamily="34" charset="0"/>
            </a:endParaRPr>
          </a:p>
          <a:p>
            <a:pPr>
              <a:buFont typeface="Wingdings" panose="05000000000000000000" pitchFamily="2" charset="2"/>
              <a:buChar char="Ø"/>
            </a:pPr>
            <a:endParaRPr lang="en-US" sz="28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Title 1"/>
          <p:cNvSpPr>
            <a:spLocks noGrp="1"/>
          </p:cNvSpPr>
          <p:nvPr>
            <p:ph type="title"/>
          </p:nvPr>
        </p:nvSpPr>
        <p:spPr>
          <a:xfrm>
            <a:off x="1961831" y="0"/>
            <a:ext cx="10018713" cy="1752599"/>
          </a:xfrm>
        </p:spPr>
        <p:txBody>
          <a:bodyPr/>
          <a:lstStyle/>
          <a:p>
            <a:r>
              <a:rPr lang="en-US" dirty="0">
                <a:latin typeface="Arial" panose="020B0604020202020204" pitchFamily="34" charset="0"/>
                <a:cs typeface="Arial" panose="020B0604020202020204" pitchFamily="34" charset="0"/>
              </a:rPr>
              <a:t>DESIGN  PROCEDURE  USING  HFSS</a:t>
            </a:r>
            <a:endParaRPr lang="en-IN" dirty="0">
              <a:latin typeface="Arial" panose="020B0604020202020204" pitchFamily="34" charset="0"/>
              <a:cs typeface="Arial" panose="020B0604020202020204" pitchFamily="34" charset="0"/>
            </a:endParaRPr>
          </a:p>
        </p:txBody>
      </p:sp>
      <p:sp>
        <p:nvSpPr>
          <p:cNvPr id="1048613" name="Content Placeholder 2"/>
          <p:cNvSpPr>
            <a:spLocks noGrp="1"/>
          </p:cNvSpPr>
          <p:nvPr>
            <p:ph idx="1"/>
          </p:nvPr>
        </p:nvSpPr>
        <p:spPr>
          <a:xfrm>
            <a:off x="1819590" y="2260599"/>
            <a:ext cx="10018713" cy="3124201"/>
          </a:xfrm>
        </p:spPr>
        <p:txBody>
          <a:bodyPr>
            <a:noAutofit/>
          </a:bodyPr>
          <a:lstStyle/>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Select the substrate to assign material.</a:t>
            </a: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By using  the dimensions, design the required      shape of the antenna.</a:t>
            </a:r>
          </a:p>
          <a:p>
            <a:pPr>
              <a:buFont typeface="Wingdings" panose="05000000000000000000" pitchFamily="2" charset="2"/>
              <a:buChar char="Ø"/>
            </a:pPr>
            <a:r>
              <a:rPr lang="en-IN" sz="3200" dirty="0">
                <a:latin typeface="Arial" panose="020B0604020202020204" pitchFamily="34" charset="0"/>
                <a:cs typeface="Arial" panose="020B0604020202020204" pitchFamily="34" charset="0"/>
              </a:rPr>
              <a:t>Assigning Boundaries and Excitations.</a:t>
            </a:r>
            <a:endParaRPr lang="en-US" sz="32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Solution setup.</a:t>
            </a: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Analyze the results.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4" name="Title 1"/>
          <p:cNvSpPr>
            <a:spLocks noGrp="1"/>
          </p:cNvSpPr>
          <p:nvPr>
            <p:ph type="title"/>
          </p:nvPr>
        </p:nvSpPr>
        <p:spPr>
          <a:xfrm>
            <a:off x="2971800" y="0"/>
            <a:ext cx="7437120" cy="970279"/>
          </a:xfrm>
        </p:spPr>
        <p:txBody>
          <a:bodyPr/>
          <a:lstStyle/>
          <a:p>
            <a:r>
              <a:rPr lang="en-US" dirty="0"/>
              <a:t>MODEL  OF  THE  ANTENNA</a:t>
            </a:r>
            <a:endParaRPr lang="en-IN" dirty="0"/>
          </a:p>
        </p:txBody>
      </p:sp>
      <p:pic>
        <p:nvPicPr>
          <p:cNvPr id="2097156" name="Content Placeholder 4"/>
          <p:cNvPicPr>
            <a:picLocks noGrp="1" noChangeAspect="1"/>
          </p:cNvPicPr>
          <p:nvPr>
            <p:ph idx="1"/>
          </p:nvPr>
        </p:nvPicPr>
        <p:blipFill rotWithShape="1">
          <a:blip r:embed="rId2"/>
          <a:srcRect b="17576"/>
          <a:stretch>
            <a:fillRect/>
          </a:stretch>
        </p:blipFill>
        <p:spPr>
          <a:xfrm>
            <a:off x="1854200" y="797559"/>
            <a:ext cx="9946640" cy="5735321"/>
          </a:xfr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5" name="Title 1"/>
          <p:cNvSpPr>
            <a:spLocks noGrp="1"/>
          </p:cNvSpPr>
          <p:nvPr>
            <p:ph type="title"/>
          </p:nvPr>
        </p:nvSpPr>
        <p:spPr>
          <a:xfrm>
            <a:off x="1370647" y="1"/>
            <a:ext cx="10018713" cy="1290320"/>
          </a:xfrm>
        </p:spPr>
        <p:txBody>
          <a:bodyPr>
            <a:normAutofit fontScale="90000"/>
          </a:bodyPr>
          <a:lstStyle/>
          <a:p>
            <a:r>
              <a:rPr lang="en-US" dirty="0"/>
              <a:t>RESULTS </a:t>
            </a:r>
            <a:br>
              <a:rPr lang="en-US" dirty="0"/>
            </a:br>
            <a:r>
              <a:rPr lang="en-US" dirty="0"/>
              <a:t>S PARAMETER</a:t>
            </a:r>
            <a:endParaRPr lang="en-IN" dirty="0"/>
          </a:p>
        </p:txBody>
      </p:sp>
      <p:pic>
        <p:nvPicPr>
          <p:cNvPr id="2097157" name="Content Placeholder 4"/>
          <p:cNvPicPr>
            <a:picLocks noGrp="1" noChangeAspect="1"/>
          </p:cNvPicPr>
          <p:nvPr>
            <p:ph idx="1"/>
          </p:nvPr>
        </p:nvPicPr>
        <p:blipFill rotWithShape="1">
          <a:blip r:embed="rId2"/>
          <a:srcRect b="9935"/>
          <a:stretch>
            <a:fillRect/>
          </a:stretch>
        </p:blipFill>
        <p:spPr>
          <a:xfrm>
            <a:off x="1828800" y="1209041"/>
            <a:ext cx="9875520" cy="5323839"/>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Title 1"/>
          <p:cNvSpPr>
            <a:spLocks noGrp="1"/>
          </p:cNvSpPr>
          <p:nvPr>
            <p:ph type="title"/>
          </p:nvPr>
        </p:nvSpPr>
        <p:spPr>
          <a:xfrm>
            <a:off x="5140960" y="-253999"/>
            <a:ext cx="3019424" cy="1168399"/>
          </a:xfrm>
        </p:spPr>
        <p:txBody>
          <a:bodyPr/>
          <a:lstStyle/>
          <a:p>
            <a:r>
              <a:rPr lang="en-US" dirty="0"/>
              <a:t>VSWR </a:t>
            </a:r>
            <a:endParaRPr lang="en-IN" dirty="0"/>
          </a:p>
        </p:txBody>
      </p:sp>
      <p:pic>
        <p:nvPicPr>
          <p:cNvPr id="2097158" name="Content Placeholder 4"/>
          <p:cNvPicPr>
            <a:picLocks noGrp="1" noChangeAspect="1"/>
          </p:cNvPicPr>
          <p:nvPr>
            <p:ph idx="1"/>
          </p:nvPr>
        </p:nvPicPr>
        <p:blipFill rotWithShape="1">
          <a:blip r:embed="rId2"/>
          <a:srcRect l="11931" t="19384" b="9756"/>
          <a:stretch>
            <a:fillRect/>
          </a:stretch>
        </p:blipFill>
        <p:spPr>
          <a:xfrm>
            <a:off x="2072640" y="914400"/>
            <a:ext cx="9398000" cy="5384800"/>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7" name="Title 1"/>
          <p:cNvSpPr>
            <a:spLocks noGrp="1"/>
          </p:cNvSpPr>
          <p:nvPr>
            <p:ph type="title"/>
          </p:nvPr>
        </p:nvSpPr>
        <p:spPr>
          <a:xfrm>
            <a:off x="1260791" y="271780"/>
            <a:ext cx="10018713" cy="716280"/>
          </a:xfrm>
        </p:spPr>
        <p:txBody>
          <a:bodyPr/>
          <a:lstStyle/>
          <a:p>
            <a:r>
              <a:rPr lang="en-US" dirty="0"/>
              <a:t>GAIN</a:t>
            </a:r>
            <a:endParaRPr lang="en-IN" dirty="0"/>
          </a:p>
        </p:txBody>
      </p:sp>
      <p:pic>
        <p:nvPicPr>
          <p:cNvPr id="2097159" name="Content Placeholder 4"/>
          <p:cNvPicPr>
            <a:picLocks noGrp="1" noChangeAspect="1"/>
          </p:cNvPicPr>
          <p:nvPr>
            <p:ph idx="1"/>
          </p:nvPr>
        </p:nvPicPr>
        <p:blipFill rotWithShape="1">
          <a:blip r:embed="rId2"/>
          <a:srcRect l="12152" t="18478" b="9747"/>
          <a:stretch>
            <a:fillRect/>
          </a:stretch>
        </p:blipFill>
        <p:spPr>
          <a:xfrm>
            <a:off x="2021840" y="1422400"/>
            <a:ext cx="9591040" cy="4805680"/>
          </a:xfr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400</Words>
  <Application>Microsoft Office PowerPoint</Application>
  <PresentationFormat>Widescreen</PresentationFormat>
  <Paragraphs>57</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Parallax</vt:lpstr>
      <vt:lpstr>DESIGN AND STIMULATION OF COMPACT MONOPOLE ANTENNA FOR UAV APPLICATION</vt:lpstr>
      <vt:lpstr>ABSTRACT</vt:lpstr>
      <vt:lpstr> </vt:lpstr>
      <vt:lpstr>ANTENNA</vt:lpstr>
      <vt:lpstr>DESIGN  PROCEDURE  USING  HFSS</vt:lpstr>
      <vt:lpstr>MODEL  OF  THE  ANTENNA</vt:lpstr>
      <vt:lpstr>RESULTS  S PARAMETER</vt:lpstr>
      <vt:lpstr>VSWR </vt:lpstr>
      <vt:lpstr>GAIN</vt:lpstr>
      <vt:lpstr>UAV  APPLICATION</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ELECTRONICS AND COMMUNICATION ENGINEERING</dc:title>
  <dc:creator>madhumithasri1101@gmail.com</dc:creator>
  <cp:lastModifiedBy>rathipriyat0@gmail.com</cp:lastModifiedBy>
  <cp:revision>3</cp:revision>
  <dcterms:created xsi:type="dcterms:W3CDTF">2022-09-05T01:44:06Z</dcterms:created>
  <dcterms:modified xsi:type="dcterms:W3CDTF">2022-12-22T16:57:31Z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fccceb22a471412f9f518472bb269d99</vt:lpwstr>
  </property>
</Properties>
</file>